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3"/>
    <p:sldMasterId id="2147483664" r:id="rId4"/>
    <p:sldMasterId id="2147483851" r:id="rId5"/>
    <p:sldMasterId id="2147483861" r:id="rId6"/>
    <p:sldMasterId id="2147483670" r:id="rId7"/>
    <p:sldMasterId id="2147483678" r:id="rId8"/>
    <p:sldMasterId id="2147483864" r:id="rId9"/>
    <p:sldMasterId id="2147483672" r:id="rId10"/>
    <p:sldMasterId id="2147483866" r:id="rId11"/>
  </p:sldMasterIdLst>
  <p:notesMasterIdLst>
    <p:notesMasterId r:id="rId26"/>
  </p:notesMasterIdLst>
  <p:handoutMasterIdLst>
    <p:handoutMasterId r:id="rId27"/>
  </p:handoutMasterIdLst>
  <p:sldIdLst>
    <p:sldId id="256" r:id="rId12"/>
    <p:sldId id="1243" r:id="rId13"/>
    <p:sldId id="1231" r:id="rId14"/>
    <p:sldId id="1232" r:id="rId15"/>
    <p:sldId id="1234" r:id="rId16"/>
    <p:sldId id="1240" r:id="rId17"/>
    <p:sldId id="632" r:id="rId18"/>
    <p:sldId id="1233" r:id="rId19"/>
    <p:sldId id="1244" r:id="rId20"/>
    <p:sldId id="577" r:id="rId21"/>
    <p:sldId id="1236" r:id="rId22"/>
    <p:sldId id="1242" r:id="rId23"/>
    <p:sldId id="1245" r:id="rId24"/>
    <p:sldId id="1239" r:id="rId25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DeNunzio" initials="M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C5"/>
    <a:srgbClr val="EEF3F7"/>
    <a:srgbClr val="2A3A49"/>
    <a:srgbClr val="8BC440"/>
    <a:srgbClr val="64CFE4"/>
    <a:srgbClr val="EF6D3F"/>
    <a:srgbClr val="FF9900"/>
    <a:srgbClr val="BD1D27"/>
    <a:srgbClr val="232F3E"/>
    <a:srgbClr val="168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6" autoAdjust="0"/>
    <p:restoredTop sz="75676" autoAdjust="0"/>
  </p:normalViewPr>
  <p:slideViewPr>
    <p:cSldViewPr snapToGrid="0" snapToObjects="1">
      <p:cViewPr varScale="1">
        <p:scale>
          <a:sx n="68" d="100"/>
          <a:sy n="68" d="100"/>
        </p:scale>
        <p:origin x="1048" y="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EC2291-6B67-6F43-B658-89BCABFCDE35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B194B4D-4CA1-0244-B5BF-30CC280054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14D06C8-12BB-8D46-9F94-179D66834F58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21DFC0F-C2D6-4D4F-833C-833AEE8F68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32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lead time, reporting that the time from committing code to having that code successfully deployed in production, conservative upper end estimate of “less than one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3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reported a change failure rate between zero and 15 percent,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7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work, only spend 1/3 the time on customer support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3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0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5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4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463" y="2601912"/>
            <a:ext cx="8021637" cy="1588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 i="0" baseline="0">
                <a:solidFill>
                  <a:srgbClr val="00994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7463" y="4236652"/>
            <a:ext cx="6985000" cy="59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12079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Image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1810" y="39134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809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81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2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3768" cy="198424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85647"/>
            <a:ext cx="897128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01293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4836687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36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3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2074073"/>
            <a:ext cx="914400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99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97975" y="1608881"/>
            <a:ext cx="3101513" cy="2593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00" b="0" i="0" baseline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8396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43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1605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6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C4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28650" y="1583267"/>
            <a:ext cx="3598862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1"/>
          </p:nvPr>
        </p:nvSpPr>
        <p:spPr>
          <a:xfrm>
            <a:off x="4665133" y="1583267"/>
            <a:ext cx="3843867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7886700" cy="4773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7886700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47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4502710" y="1012824"/>
            <a:ext cx="11625" cy="3174562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60324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82097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dirty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86689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 userDrawn="1"/>
        </p:nvCxnSpPr>
        <p:spPr>
          <a:xfrm>
            <a:off x="3057525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735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Copy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9767" y="0"/>
            <a:ext cx="4444608" cy="4764024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1" y="41039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21251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tif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4D11FD-3419-BC43-A0C7-E60077CD1F0B}"/>
              </a:ext>
            </a:extLst>
          </p:cNvPr>
          <p:cNvSpPr/>
          <p:nvPr userDrawn="1"/>
        </p:nvSpPr>
        <p:spPr>
          <a:xfrm flipV="1">
            <a:off x="0" y="2266122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07B6-0BB7-A54A-A73D-39EFA75EA8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12633"/>
            <a:ext cx="758952" cy="4553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E84E-863A-EA42-A506-FC2632623F3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92048" y="211082"/>
            <a:ext cx="2523744" cy="4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72" r:id="rId2"/>
    <p:sldLayoutId id="2147483873" r:id="rId3"/>
    <p:sldLayoutId id="2147483874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792F2-395E-004C-92D1-BA7EBA56A2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34554-CA2E-8D45-884D-D51E5D2E38F7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4FFD10-4679-E942-A2EA-2956E6251D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8" r:id="rId2"/>
    <p:sldLayoutId id="2147483869" r:id="rId3"/>
    <p:sldLayoutId id="2147483870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9D6BD-965B-A649-A05A-33B3134619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79F7D7-80B5-C54D-A29F-5C2A97D22F8F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69A3D-828C-FA49-B65F-067C5B3E5B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9B7D4C-CC27-1D4D-B13F-9F67A4963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C6E101-4178-A040-A60C-D1D57E8B8CBE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D899E-E3B4-9B4E-90EC-9AACB05D14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602AE-785D-1E44-B45B-DF50885E5F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DC093F-BD91-C74D-BB25-6DCD6016FD8C}"/>
              </a:ext>
            </a:extLst>
          </p:cNvPr>
          <p:cNvSpPr/>
          <p:nvPr userDrawn="1"/>
        </p:nvSpPr>
        <p:spPr>
          <a:xfrm rot="5400000">
            <a:off x="3860317" y="3588801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6E4B7-F888-6C4E-AC67-A05CAE090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4CC3E1-74F4-EC4B-823D-A45AB96787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67CA98-C6D2-D647-A50D-C87DC4A86540}"/>
              </a:ext>
            </a:extLst>
          </p:cNvPr>
          <p:cNvSpPr/>
          <p:nvPr userDrawn="1"/>
        </p:nvSpPr>
        <p:spPr>
          <a:xfrm rot="5400000">
            <a:off x="5395546" y="3572789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C1CCF-C40C-6047-84F6-730130226550}"/>
              </a:ext>
            </a:extLst>
          </p:cNvPr>
          <p:cNvSpPr/>
          <p:nvPr userDrawn="1"/>
        </p:nvSpPr>
        <p:spPr>
          <a:xfrm rot="5400000">
            <a:off x="2378592" y="3575076"/>
            <a:ext cx="1400570" cy="22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7A13-3B04-9049-AEAC-DE8BA459894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7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7B4FA-DEC1-0A4E-9708-0B19E32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463" y="2398198"/>
            <a:ext cx="8167553" cy="1838454"/>
          </a:xfrm>
        </p:spPr>
        <p:txBody>
          <a:bodyPr/>
          <a:lstStyle/>
          <a:p>
            <a:r>
              <a:rPr lang="en-US" sz="3600" dirty="0"/>
              <a:t>Dominate your enterprise and your software delivery using </a:t>
            </a:r>
            <a:r>
              <a:rPr lang="en-US" sz="3600" dirty="0" err="1"/>
              <a:t>XebiaLabs</a:t>
            </a:r>
            <a:r>
              <a:rPr lang="en-US" sz="3600" dirty="0"/>
              <a:t> and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EBEC-0CD5-8B45-8A83-1508611DD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September 13, 2018</a:t>
            </a:r>
          </a:p>
        </p:txBody>
      </p:sp>
    </p:spTree>
    <p:extLst>
      <p:ext uri="{BB962C8B-B14F-4D97-AF65-F5344CB8AC3E}">
        <p14:creationId xmlns:p14="http://schemas.microsoft.com/office/powerpoint/2010/main" val="65601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FB3B0-D572-D54F-AE64-3555AB85BBA6}"/>
              </a:ext>
            </a:extLst>
          </p:cNvPr>
          <p:cNvGrpSpPr/>
          <p:nvPr/>
        </p:nvGrpSpPr>
        <p:grpSpPr>
          <a:xfrm>
            <a:off x="233873" y="872581"/>
            <a:ext cx="8592267" cy="3680457"/>
            <a:chOff x="258587" y="975763"/>
            <a:chExt cx="8592267" cy="3680457"/>
          </a:xfrm>
        </p:grpSpPr>
        <p:sp>
          <p:nvSpPr>
            <p:cNvPr id="20" name="Rectangle 19"/>
            <p:cNvSpPr/>
            <p:nvPr/>
          </p:nvSpPr>
          <p:spPr>
            <a:xfrm>
              <a:off x="258587" y="1050705"/>
              <a:ext cx="5582817" cy="1391810"/>
            </a:xfrm>
            <a:prstGeom prst="rect">
              <a:avLst/>
            </a:prstGeom>
            <a:solidFill>
              <a:srgbClr val="1FB354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59561" y="1050705"/>
              <a:ext cx="2891293" cy="3599003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tlCol="0" anchor="t"/>
            <a:lstStyle/>
            <a:p>
              <a:pPr marL="13097"/>
              <a: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Hundreds of Companies </a:t>
              </a:r>
              <a:b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deliver software with </a:t>
              </a:r>
              <a:r>
                <a:rPr lang="en-US" sz="1600" dirty="0" err="1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XebiaLabs</a:t>
              </a: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- faster, safer and more customer focused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137" y="975763"/>
              <a:ext cx="5536267" cy="15624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 anchorCtr="0"/>
            <a:lstStyle/>
            <a:p>
              <a: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Enterprise DevOps Platform </a:t>
              </a:r>
              <a:b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intelligence, automation and control</a:t>
              </a:r>
            </a:p>
            <a:p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more: www.youtube.com/xebialabs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92443" y="2517456"/>
              <a:ext cx="2948961" cy="1021669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Delivery and DevOps pioneer, authority and technology leader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92444" y="3616262"/>
              <a:ext cx="2948962" cy="103344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Global team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 the US,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Europe &amp; APAC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7835" y="3816707"/>
              <a:ext cx="1260896" cy="67042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265" y="2458477"/>
              <a:ext cx="2847744" cy="216129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8587" y="2517456"/>
              <a:ext cx="2519579" cy="2138764"/>
            </a:xfrm>
            <a:prstGeom prst="rect">
              <a:avLst/>
            </a:prstGeom>
            <a:solidFill>
              <a:srgbClr val="007D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37160" tIns="137160" rtlCol="0" anchor="t"/>
            <a:lstStyle/>
            <a:p>
              <a:r>
                <a:rPr lang="en-US" sz="2100" b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Top-ranked</a:t>
              </a:r>
              <a:endPara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" y="3560589"/>
              <a:ext cx="899338" cy="93844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1087" y="3262542"/>
              <a:ext cx="676075" cy="223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963" y="3274357"/>
              <a:ext cx="634783" cy="144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04" y="3561366"/>
              <a:ext cx="931928" cy="93766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2" name="Oval 31"/>
            <p:cNvSpPr/>
            <p:nvPr/>
          </p:nvSpPr>
          <p:spPr>
            <a:xfrm>
              <a:off x="2263198" y="3539125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98643" y="3794814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3DB217D-F55B-4CE4-8FD9-215128C1B1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46" y="191078"/>
            <a:ext cx="271064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7BB6CF-A588-9B4A-9C98-0132269B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The DevOps Platform for the Enterprise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3ABFA-E4E9-4582-8FFD-86B12805F756}"/>
              </a:ext>
            </a:extLst>
          </p:cNvPr>
          <p:cNvGrpSpPr/>
          <p:nvPr/>
        </p:nvGrpSpPr>
        <p:grpSpPr>
          <a:xfrm>
            <a:off x="1499693" y="848497"/>
            <a:ext cx="5934205" cy="3725098"/>
            <a:chOff x="859886" y="1766181"/>
            <a:chExt cx="5934205" cy="3725098"/>
          </a:xfrm>
        </p:grpSpPr>
        <p:sp>
          <p:nvSpPr>
            <p:cNvPr id="36" name="Rounded Rectangle 5">
              <a:extLst>
                <a:ext uri="{FF2B5EF4-FFF2-40B4-BE49-F238E27FC236}">
                  <a16:creationId xmlns:a16="http://schemas.microsoft.com/office/drawing/2014/main" id="{DE7F8FCA-E0AB-4AD9-BE69-EE3E997F5AEB}"/>
                </a:ext>
              </a:extLst>
            </p:cNvPr>
            <p:cNvSpPr/>
            <p:nvPr/>
          </p:nvSpPr>
          <p:spPr>
            <a:xfrm>
              <a:off x="3285242" y="4395020"/>
              <a:ext cx="2623945" cy="1091380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70CC038-A99C-42BA-89AE-3E7B8C97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4591" y="5010718"/>
              <a:ext cx="237272" cy="28729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1A28B8-2093-434D-80F9-1193E92E5D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39040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A0101BA-603F-40A6-999F-C4504F6B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099" y="4953899"/>
              <a:ext cx="399790" cy="39979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2AEFAD-334D-4ABC-8038-CD3EE31064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03846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01BD3A-5C55-4B31-A04D-072DF633F2A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45271" y="5275835"/>
              <a:ext cx="5107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S3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494F83C-7EE9-4C9A-A0F3-9E4F82C2A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8553" y="4950698"/>
              <a:ext cx="391108" cy="39110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BC428C-992A-41AC-B888-33904F10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6107" y="4978942"/>
              <a:ext cx="325869" cy="32586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3C9215-2683-45FE-B747-96017844A6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04405" y="5275835"/>
              <a:ext cx="517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Lambda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E5C26B-1B63-4179-9682-EA4B5490E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481" y="4986333"/>
              <a:ext cx="356466" cy="37785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59E47C-5C0A-4042-8B05-D95A809D2D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30297" y="5275835"/>
              <a:ext cx="5236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Calibri" charset="0"/>
                  <a:ea typeface="Calibri" charset="0"/>
                  <a:cs typeface="Calibri" charset="0"/>
                </a:rPr>
                <a:t>Fargate</a:t>
              </a:r>
              <a:endParaRPr lang="en-US" sz="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3EA2BBB-ED9C-4E87-B94A-C6287502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2549" y="4997770"/>
              <a:ext cx="725606" cy="38152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F38ADBE-974F-4F55-938E-AE682D37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886" y="1766181"/>
              <a:ext cx="5934205" cy="284216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8DF419B-D77B-4625-A5C6-3846F043CAA8}"/>
                </a:ext>
              </a:extLst>
            </p:cNvPr>
            <p:cNvSpPr/>
            <p:nvPr/>
          </p:nvSpPr>
          <p:spPr>
            <a:xfrm>
              <a:off x="3421626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dev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D709AB-38BC-4585-AD77-0F221EC6C96F}"/>
                </a:ext>
              </a:extLst>
            </p:cNvPr>
            <p:cNvSpPr/>
            <p:nvPr/>
          </p:nvSpPr>
          <p:spPr>
            <a:xfrm>
              <a:off x="4045975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test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176914D-E34B-45CC-9D7B-0396C72498DC}"/>
                </a:ext>
              </a:extLst>
            </p:cNvPr>
            <p:cNvSpPr/>
            <p:nvPr/>
          </p:nvSpPr>
          <p:spPr>
            <a:xfrm>
              <a:off x="4670324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 err="1">
                  <a:solidFill>
                    <a:schemeClr val="accent2"/>
                  </a:solidFill>
                </a:rPr>
                <a:t>uat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0588A-61AD-4688-AFD7-F53247073C7D}"/>
                </a:ext>
              </a:extLst>
            </p:cNvPr>
            <p:cNvSpPr/>
            <p:nvPr/>
          </p:nvSpPr>
          <p:spPr>
            <a:xfrm>
              <a:off x="5294672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43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3535" y="1667193"/>
            <a:ext cx="4382164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AWS plugin</a:t>
            </a:r>
            <a:endParaRPr lang="en-US" sz="1013" b="1" dirty="0"/>
          </a:p>
          <a:p>
            <a:r>
              <a:rPr lang="en-US" sz="1013" dirty="0"/>
              <a:t>Enables XL Deploy to work with AWS Services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Elastic Compute Cloud (EC2)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Simple Storage Service (S3)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EC2 Container Service (ECS)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AWS Lambda functions and AWS API Gateway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endParaRPr lang="en-US" sz="101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6" y="871494"/>
            <a:ext cx="2091088" cy="533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61" y="871494"/>
            <a:ext cx="2091088" cy="533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276" y="1667194"/>
            <a:ext cx="4034426" cy="181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Tasks</a:t>
            </a:r>
            <a:endParaRPr lang="en-US" sz="1013" b="1" dirty="0"/>
          </a:p>
          <a:p>
            <a:r>
              <a:rPr lang="en-US" sz="1013" dirty="0"/>
              <a:t>Enables XL Release to orchestrate, automate and view software delivery pipelines that include AWS tasks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Launch / terminate AWS EC2 and VPC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application to AWS cloud-based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EC2 instances &amp; deploy applications to them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AWS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AWS API Gateway to invoke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r>
              <a:rPr lang="en-US" sz="1013" dirty="0"/>
              <a:t> deployments</a:t>
            </a:r>
          </a:p>
          <a:p>
            <a:pPr marL="214313" indent="-214313">
              <a:buFont typeface="Arial" charset="0"/>
              <a:buChar char="•"/>
            </a:pPr>
            <a:endParaRPr lang="en-US" sz="1013" dirty="0"/>
          </a:p>
        </p:txBody>
      </p:sp>
      <p:sp>
        <p:nvSpPr>
          <p:cNvPr id="10" name="Rectangle 9"/>
          <p:cNvSpPr/>
          <p:nvPr/>
        </p:nvSpPr>
        <p:spPr>
          <a:xfrm>
            <a:off x="648144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28936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09729" y="3508625"/>
            <a:ext cx="685800" cy="67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AWS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93860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74652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F7749D-31CA-FC48-A198-83CC6E2C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AWS SUPPORT IN PLATFORM 8.2</a:t>
            </a:r>
          </a:p>
        </p:txBody>
      </p:sp>
    </p:spTree>
    <p:extLst>
      <p:ext uri="{BB962C8B-B14F-4D97-AF65-F5344CB8AC3E}">
        <p14:creationId xmlns:p14="http://schemas.microsoft.com/office/powerpoint/2010/main" val="339494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78174-54BE-4D9A-BF25-9DA16FA4E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010"/>
          <a:stretch/>
        </p:blipFill>
        <p:spPr>
          <a:xfrm>
            <a:off x="409293" y="179109"/>
            <a:ext cx="8539373" cy="42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1A9DF-7747-4995-A802-F2EAABA8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9" b="24960"/>
          <a:stretch/>
        </p:blipFill>
        <p:spPr>
          <a:xfrm>
            <a:off x="1348033" y="92405"/>
            <a:ext cx="6674177" cy="5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6E5F0-BA8A-448D-B25A-A268449F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Hosts</a:t>
            </a:r>
          </a:p>
        </p:txBody>
      </p:sp>
      <p:sp>
        <p:nvSpPr>
          <p:cNvPr id="8" name="Shape 424">
            <a:extLst>
              <a:ext uri="{FF2B5EF4-FFF2-40B4-BE49-F238E27FC236}">
                <a16:creationId xmlns:a16="http://schemas.microsoft.com/office/drawing/2014/main" id="{7E5DED17-7806-423D-B329-8177EB98FEE9}"/>
              </a:ext>
            </a:extLst>
          </p:cNvPr>
          <p:cNvSpPr txBox="1"/>
          <p:nvPr/>
        </p:nvSpPr>
        <p:spPr>
          <a:xfrm>
            <a:off x="5733454" y="3024913"/>
            <a:ext cx="1877382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Buntel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XebiaLabs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@tbuntel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1E35E-12BD-48CA-B91A-5F36BCD7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454" y="976585"/>
            <a:ext cx="1920240" cy="1920240"/>
          </a:xfrm>
          <a:prstGeom prst="rect">
            <a:avLst/>
          </a:prstGeom>
        </p:spPr>
      </p:pic>
      <p:sp>
        <p:nvSpPr>
          <p:cNvPr id="10" name="Shape 424">
            <a:extLst>
              <a:ext uri="{FF2B5EF4-FFF2-40B4-BE49-F238E27FC236}">
                <a16:creationId xmlns:a16="http://schemas.microsoft.com/office/drawing/2014/main" id="{CBFDD651-503D-401D-8ACE-DF8E545D23D5}"/>
              </a:ext>
            </a:extLst>
          </p:cNvPr>
          <p:cNvSpPr txBox="1"/>
          <p:nvPr/>
        </p:nvSpPr>
        <p:spPr>
          <a:xfrm>
            <a:off x="1983157" y="3024913"/>
            <a:ext cx="1877382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Jay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Yeras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FEFDC4-DA34-4BC7-882B-E89A83AACC56}"/>
              </a:ext>
            </a:extLst>
          </p:cNvPr>
          <p:cNvSpPr/>
          <p:nvPr/>
        </p:nvSpPr>
        <p:spPr>
          <a:xfrm>
            <a:off x="1983157" y="976585"/>
            <a:ext cx="1920240" cy="1920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304716" y="1200158"/>
            <a:ext cx="4289276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35176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3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faster lead times </a:t>
            </a:r>
            <a:r>
              <a:rPr lang="en-US" sz="3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commit to deploy</a:t>
            </a:r>
            <a:endParaRPr lang="en-US" sz="33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Agile</a:t>
            </a:r>
          </a:p>
        </p:txBody>
      </p:sp>
    </p:spTree>
    <p:extLst>
      <p:ext uri="{BB962C8B-B14F-4D97-AF65-F5344CB8AC3E}">
        <p14:creationId xmlns:p14="http://schemas.microsoft.com/office/powerpoint/2010/main" val="39535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s-I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lower change failure rate</a:t>
            </a: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(changes are 1/7 as likely to fail)</a:t>
            </a: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recover from incidents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37234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0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less time spent on manual 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time spent on new work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298552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105C25-2239-5B40-8027-3230DEAC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 b="6876"/>
          <a:stretch/>
        </p:blipFill>
        <p:spPr>
          <a:xfrm>
            <a:off x="4837707" y="195253"/>
            <a:ext cx="3108960" cy="4376747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32F31FC3-3F48-6D4C-A2D1-67012E2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26" y="195253"/>
            <a:ext cx="4072379" cy="573859"/>
          </a:xfrm>
        </p:spPr>
        <p:txBody>
          <a:bodyPr/>
          <a:lstStyle/>
          <a:p>
            <a:pPr algn="l"/>
            <a:r>
              <a:rPr lang="en-US" dirty="0"/>
              <a:t>Better and Better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D8411-CDA1-403F-A567-B1D5093D119D}"/>
              </a:ext>
            </a:extLst>
          </p:cNvPr>
          <p:cNvGrpSpPr/>
          <p:nvPr/>
        </p:nvGrpSpPr>
        <p:grpSpPr>
          <a:xfrm>
            <a:off x="1593130" y="1587628"/>
            <a:ext cx="2299590" cy="301658"/>
            <a:chOff x="1593130" y="1587628"/>
            <a:chExt cx="2299590" cy="3016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F4C237-81E8-436C-905D-E74FF5424ADC}"/>
                </a:ext>
              </a:extLst>
            </p:cNvPr>
            <p:cNvSpPr/>
            <p:nvPr/>
          </p:nvSpPr>
          <p:spPr>
            <a:xfrm>
              <a:off x="1593130" y="1587628"/>
              <a:ext cx="716437" cy="301658"/>
            </a:xfrm>
            <a:prstGeom prst="rect">
              <a:avLst/>
            </a:prstGeom>
            <a:solidFill>
              <a:srgbClr val="EF6D3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7AF6CC-941D-47EE-8F2D-C81E5CC6654A}"/>
                </a:ext>
              </a:extLst>
            </p:cNvPr>
            <p:cNvSpPr txBox="1"/>
            <p:nvPr/>
          </p:nvSpPr>
          <p:spPr>
            <a:xfrm>
              <a:off x="2361532" y="1588416"/>
              <a:ext cx="153118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Deploy frequency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094B8E-2340-48E8-B135-51FA72D8986D}"/>
              </a:ext>
            </a:extLst>
          </p:cNvPr>
          <p:cNvGrpSpPr/>
          <p:nvPr/>
        </p:nvGrpSpPr>
        <p:grpSpPr>
          <a:xfrm>
            <a:off x="1593130" y="2084334"/>
            <a:ext cx="2665075" cy="301658"/>
            <a:chOff x="1593130" y="2030401"/>
            <a:chExt cx="2665075" cy="3016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0D09EE-ECB7-4C53-8475-4E73CB7408B2}"/>
                </a:ext>
              </a:extLst>
            </p:cNvPr>
            <p:cNvSpPr/>
            <p:nvPr/>
          </p:nvSpPr>
          <p:spPr>
            <a:xfrm>
              <a:off x="1593130" y="2030401"/>
              <a:ext cx="716437" cy="301658"/>
            </a:xfrm>
            <a:prstGeom prst="rect">
              <a:avLst/>
            </a:prstGeom>
            <a:solidFill>
              <a:srgbClr val="64CFE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E7B994-8F89-44DB-9D0E-1E32F413CC84}"/>
                </a:ext>
              </a:extLst>
            </p:cNvPr>
            <p:cNvSpPr txBox="1"/>
            <p:nvPr/>
          </p:nvSpPr>
          <p:spPr>
            <a:xfrm>
              <a:off x="2361532" y="2031189"/>
              <a:ext cx="18966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Lead time for changes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6633BF-68DB-4527-8EDE-F264940583BD}"/>
              </a:ext>
            </a:extLst>
          </p:cNvPr>
          <p:cNvGrpSpPr/>
          <p:nvPr/>
        </p:nvGrpSpPr>
        <p:grpSpPr>
          <a:xfrm>
            <a:off x="1593130" y="2581040"/>
            <a:ext cx="2713165" cy="301658"/>
            <a:chOff x="1593130" y="2573625"/>
            <a:chExt cx="2713165" cy="3016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67611-62F8-405B-9E93-74C298240767}"/>
                </a:ext>
              </a:extLst>
            </p:cNvPr>
            <p:cNvSpPr/>
            <p:nvPr/>
          </p:nvSpPr>
          <p:spPr>
            <a:xfrm>
              <a:off x="1593130" y="2573625"/>
              <a:ext cx="716437" cy="301658"/>
            </a:xfrm>
            <a:prstGeom prst="rect">
              <a:avLst/>
            </a:prstGeom>
            <a:solidFill>
              <a:srgbClr val="8BC44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3D66DA-DF9D-4ED1-B8B2-10AFBF4DE7B2}"/>
                </a:ext>
              </a:extLst>
            </p:cNvPr>
            <p:cNvSpPr txBox="1"/>
            <p:nvPr/>
          </p:nvSpPr>
          <p:spPr>
            <a:xfrm>
              <a:off x="2361532" y="2574413"/>
              <a:ext cx="19447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to restore service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E0F68F-F24E-4C6D-BFB6-F5E545C4C8A6}"/>
              </a:ext>
            </a:extLst>
          </p:cNvPr>
          <p:cNvGrpSpPr/>
          <p:nvPr/>
        </p:nvGrpSpPr>
        <p:grpSpPr>
          <a:xfrm>
            <a:off x="1593130" y="3077746"/>
            <a:ext cx="2174556" cy="301658"/>
            <a:chOff x="1593130" y="3077746"/>
            <a:chExt cx="2174556" cy="3016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F439CB-1A92-4F16-AA62-B7986C97ECD1}"/>
                </a:ext>
              </a:extLst>
            </p:cNvPr>
            <p:cNvSpPr/>
            <p:nvPr/>
          </p:nvSpPr>
          <p:spPr>
            <a:xfrm>
              <a:off x="1593130" y="3077746"/>
              <a:ext cx="716437" cy="301658"/>
            </a:xfrm>
            <a:prstGeom prst="rect">
              <a:avLst/>
            </a:prstGeom>
            <a:solidFill>
              <a:srgbClr val="2A3A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A261F-6D13-40AC-8975-F4C881AC8064}"/>
                </a:ext>
              </a:extLst>
            </p:cNvPr>
            <p:cNvSpPr txBox="1"/>
            <p:nvPr/>
          </p:nvSpPr>
          <p:spPr>
            <a:xfrm>
              <a:off x="2361532" y="3078534"/>
              <a:ext cx="140615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 fail rate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6B033-20E3-405B-A191-29B27F3546FB}"/>
              </a:ext>
            </a:extLst>
          </p:cNvPr>
          <p:cNvSpPr/>
          <p:nvPr/>
        </p:nvSpPr>
        <p:spPr>
          <a:xfrm>
            <a:off x="4899199" y="195253"/>
            <a:ext cx="1399352" cy="121961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1851A733-12A4-4B05-AC88-38E9F5E92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19" y="4507601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136844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35" y="794572"/>
            <a:ext cx="7135331" cy="38626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35043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0" y="1113528"/>
            <a:ext cx="3792034" cy="338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4584358" y="1019107"/>
            <a:ext cx="4432322" cy="3627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Wait time Typically &gt; Task Time</a:t>
            </a:r>
          </a:p>
          <a:p>
            <a:pPr marL="214313" indent="-214313"/>
            <a:r>
              <a:rPr lang="en-US" sz="2000" dirty="0"/>
              <a:t>Compliance </a:t>
            </a:r>
          </a:p>
          <a:p>
            <a:pPr marL="214313" indent="-214313"/>
            <a:r>
              <a:rPr lang="en-US" sz="2000" dirty="0"/>
              <a:t>Visibility</a:t>
            </a:r>
          </a:p>
          <a:p>
            <a:pPr marL="214313" indent="-214313"/>
            <a:r>
              <a:rPr lang="en-US" sz="2000" dirty="0"/>
              <a:t>Maintainability</a:t>
            </a:r>
          </a:p>
          <a:p>
            <a:pPr marL="214313" indent="-214313"/>
            <a:r>
              <a:rPr lang="en-US" sz="2000" dirty="0"/>
              <a:t>Repeatability</a:t>
            </a:r>
          </a:p>
          <a:p>
            <a:pPr marL="214313" indent="-214313"/>
            <a:r>
              <a:rPr lang="en-US" sz="2000" dirty="0"/>
              <a:t>Technical and Non-technical Participants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Challenges</a:t>
            </a:r>
          </a:p>
        </p:txBody>
      </p:sp>
    </p:spTree>
    <p:extLst>
      <p:ext uri="{BB962C8B-B14F-4D97-AF65-F5344CB8AC3E}">
        <p14:creationId xmlns:p14="http://schemas.microsoft.com/office/powerpoint/2010/main" val="318600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7884-EDE3-44B7-8320-85F306E2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Solution Slide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60F5C-0872-4430-A794-CD43D44FB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570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p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and Cop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mage and Copy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mage and Copy Slid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mage and Copy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econdary Cov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Divider/Quote Slid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Divider/Quote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85F5ACA656F14087A05F42EBBFA9A8" ma:contentTypeVersion="0" ma:contentTypeDescription="Create a new document." ma:contentTypeScope="" ma:versionID="041bc488044e506d1aa9ac78f8beef0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F5CC336-3631-47A4-850E-6C9AEF9073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B01AEF-E839-4EE1-8DA5-358647257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24071</TotalTime>
  <Words>369</Words>
  <Application>Microsoft Office PowerPoint</Application>
  <PresentationFormat>On-screen Show (16:9)</PresentationFormat>
  <Paragraphs>95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.AppleSystemUIFont</vt:lpstr>
      <vt:lpstr>Amazon Ember</vt:lpstr>
      <vt:lpstr>Arial</vt:lpstr>
      <vt:lpstr>Calibri</vt:lpstr>
      <vt:lpstr>Helvetica</vt:lpstr>
      <vt:lpstr>Helvetica Light</vt:lpstr>
      <vt:lpstr>Open Sans</vt:lpstr>
      <vt:lpstr>Wingdings</vt:lpstr>
      <vt:lpstr>Cover Slide</vt:lpstr>
      <vt:lpstr>Copy Slides</vt:lpstr>
      <vt:lpstr>Image and Copy Slide</vt:lpstr>
      <vt:lpstr>Image and Copy Slide 2</vt:lpstr>
      <vt:lpstr>Image and Copy Slide 3</vt:lpstr>
      <vt:lpstr>Image and Copy Slide 4</vt:lpstr>
      <vt:lpstr>Secondary Cover Slide</vt:lpstr>
      <vt:lpstr>Divider/Quote Slide 1</vt:lpstr>
      <vt:lpstr>Divider/Quote Slide 2</vt:lpstr>
      <vt:lpstr>PowerPoint Presentation</vt:lpstr>
      <vt:lpstr>Your Hosts</vt:lpstr>
      <vt:lpstr>Elite Performers Are More Agile</vt:lpstr>
      <vt:lpstr>Elite Performers Are More Reliable</vt:lpstr>
      <vt:lpstr>Elite Performers Do Cool Stuff</vt:lpstr>
      <vt:lpstr>Better and Better</vt:lpstr>
      <vt:lpstr>So Many Tools!</vt:lpstr>
      <vt:lpstr>Scaling Challenges</vt:lpstr>
      <vt:lpstr>AWS Solution Slide </vt:lpstr>
      <vt:lpstr>PowerPoint Presentation</vt:lpstr>
      <vt:lpstr>The DevOps Platform for the Enterprise</vt:lpstr>
      <vt:lpstr>AWS SUPPORT IN PLATFORM 8.2</vt:lpstr>
      <vt:lpstr>PowerPoint Presentation</vt:lpstr>
      <vt:lpstr>PowerPoint Presentation</vt:lpstr>
    </vt:vector>
  </TitlesOfParts>
  <Company>Perficient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Kaatman</dc:creator>
  <cp:lastModifiedBy>Tim Buntel</cp:lastModifiedBy>
  <cp:revision>795</cp:revision>
  <cp:lastPrinted>2016-07-06T17:22:17Z</cp:lastPrinted>
  <dcterms:created xsi:type="dcterms:W3CDTF">2014-10-20T14:45:52Z</dcterms:created>
  <dcterms:modified xsi:type="dcterms:W3CDTF">2018-09-12T16:03:37Z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0x010100C185F5ACA656F14087A05F42EBBFA9A8</vt:lpwstr>
  </property>
</Properties>
</file>